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18"/>
  </p:notesMasterIdLst>
  <p:sldIdLst>
    <p:sldId id="271" r:id="rId6"/>
    <p:sldId id="272" r:id="rId7"/>
    <p:sldId id="290" r:id="rId8"/>
    <p:sldId id="275" r:id="rId9"/>
    <p:sldId id="295" r:id="rId10"/>
    <p:sldId id="294" r:id="rId11"/>
    <p:sldId id="301" r:id="rId12"/>
    <p:sldId id="302" r:id="rId13"/>
    <p:sldId id="305" r:id="rId14"/>
    <p:sldId id="303" r:id="rId15"/>
    <p:sldId id="278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antha Brunell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2FC05-4EE5-49CD-B847-C56069753C2C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5955C-2E60-4648-A945-061D2DDB8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3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5955C-2E60-4648-A945-061D2DDB81F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20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5955C-2E60-4648-A945-061D2DDB81F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6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2632" y="1153046"/>
            <a:ext cx="1839516" cy="31778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5" y="1153046"/>
            <a:ext cx="5411391" cy="317785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5" y="3537273"/>
            <a:ext cx="3625453" cy="79362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695" y="3537273"/>
            <a:ext cx="3625453" cy="79362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085" y="3537273"/>
            <a:ext cx="7358063" cy="7936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3" tIns="35713" rIns="35713" bIns="3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4085" y="1153046"/>
            <a:ext cx="7358063" cy="23206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3" tIns="35713" rIns="35713" bIns="3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26032" y="6411074"/>
            <a:ext cx="1541123" cy="308225"/>
          </a:xfrm>
          <a:prstGeom prst="rect">
            <a:avLst/>
          </a:prstGeom>
          <a:solidFill>
            <a:srgbClr val="F0E9D1"/>
          </a:solidFill>
          <a:ln w="25400" cap="flat" cmpd="sng" algn="ctr">
            <a:solidFill>
              <a:srgbClr val="F0E9D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/>
              <a:sym typeface="Gill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72" r:id="rId12"/>
    <p:sldLayoutId id="2147483673" r:id="rId13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sym typeface="Gill San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sym typeface="Gill San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sym typeface="Gill San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sym typeface="Gill Sans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sym typeface="Gill Sans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sym typeface="Gill Sans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sym typeface="Gill Sans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sym typeface="Gill Sans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8153400" cy="3048001"/>
          </a:xfrm>
        </p:spPr>
        <p:txBody>
          <a:bodyPr/>
          <a:lstStyle/>
          <a:p>
            <a:pPr algn="l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6000" dirty="0" smtClean="0">
                <a:latin typeface="Calibri" pitchFamily="34" charset="0"/>
                <a:cs typeface="Calibri" pitchFamily="34" charset="0"/>
              </a:rPr>
              <a:t>City of Rockford</a:t>
            </a:r>
            <a:br>
              <a:rPr lang="en-US" sz="6000" dirty="0" smtClean="0">
                <a:latin typeface="Calibri" pitchFamily="34" charset="0"/>
                <a:cs typeface="Calibri" pitchFamily="34" charset="0"/>
              </a:rPr>
            </a:br>
            <a:r>
              <a:rPr lang="en-US" sz="6000" dirty="0" smtClean="0">
                <a:latin typeface="Calibri" pitchFamily="34" charset="0"/>
                <a:cs typeface="Calibri" pitchFamily="34" charset="0"/>
              </a:rPr>
              <a:t>Finance Task Force</a:t>
            </a:r>
            <a:br>
              <a:rPr lang="en-US" sz="60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Home Rule</a:t>
            </a:r>
            <a:endParaRPr lang="en-US" sz="4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23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58063" cy="609600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Rockford Home Rule Impact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75" y="1524000"/>
            <a:ext cx="8102116" cy="432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34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58063" cy="914400"/>
          </a:xfrm>
        </p:spPr>
        <p:txBody>
          <a:bodyPr/>
          <a:lstStyle/>
          <a:p>
            <a:pPr algn="l"/>
            <a:r>
              <a:rPr lang="en-US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Comparative Community 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16" y="1905000"/>
            <a:ext cx="8636966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57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5164"/>
            <a:ext cx="7358063" cy="850236"/>
          </a:xfrm>
        </p:spPr>
        <p:txBody>
          <a:bodyPr/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Home &amp; Tax Bill Compare</a:t>
            </a:r>
            <a:b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 bedroom, 3 bathroom, approx. 1,800 square feet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346992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Rockford: $140,000, tax bill </a:t>
            </a:r>
            <a:r>
              <a:rPr lang="en-US" dirty="0"/>
              <a:t>$</a:t>
            </a:r>
            <a:r>
              <a:rPr lang="en-US" dirty="0" smtClean="0"/>
              <a:t>4,067, city portion $883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054" y="1435329"/>
            <a:ext cx="2469662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3361472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Naperville: </a:t>
            </a:r>
            <a:r>
              <a:rPr lang="en-US" dirty="0" smtClean="0"/>
              <a:t>$</a:t>
            </a:r>
            <a:r>
              <a:rPr lang="en-US" dirty="0"/>
              <a:t>335,000, tax bill $</a:t>
            </a:r>
            <a:r>
              <a:rPr lang="en-US" dirty="0" smtClean="0"/>
              <a:t>6,343, city portion $619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2525" y="5910008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Aurora: $274,950, tax bill $7,978, city portion $1,484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054" y="4077082"/>
            <a:ext cx="2469662" cy="18544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45706"/>
            <a:ext cx="2482727" cy="18643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7784" y="5967647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Joliet: $216,500, tax bill </a:t>
            </a:r>
            <a:r>
              <a:rPr lang="en-US" dirty="0"/>
              <a:t>$</a:t>
            </a:r>
            <a:r>
              <a:rPr lang="en-US" dirty="0" smtClean="0"/>
              <a:t>5,163, city portion $810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11655"/>
            <a:ext cx="2466975" cy="18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1348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443002"/>
            <a:ext cx="7358063" cy="599555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Home Rule Overview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19200"/>
            <a:ext cx="8077200" cy="4876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321457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6pPr>
            <a:lvl7pPr marL="642915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7pPr>
            <a:lvl8pPr marL="964372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8pPr>
            <a:lvl9pPr marL="1285829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9pPr>
          </a:lstStyle>
          <a:p>
            <a:pPr algn="l"/>
            <a:endParaRPr lang="en-US" sz="2400" kern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533400" y="1409699"/>
            <a:ext cx="8153400" cy="4495801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321457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6pPr>
            <a:lvl7pPr marL="642915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7pPr>
            <a:lvl8pPr marL="964372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8pPr>
            <a:lvl9pPr marL="1285829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9pPr>
          </a:lstStyle>
          <a:p>
            <a:pPr algn="l"/>
            <a:endParaRPr lang="en-US" sz="1800" kern="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Powers outlined in the 1970 Illinois Constitution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Municipalities are automatically given home rule status when population reaches 25,000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Home rule can be implemented for communities under 25,000 via referendum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Home rule can be rescinded through referendum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Rockford is one of four municipalities with home rule rescinded (Lisle, Villa Park, Lombard)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Referendum can be placed on the ballot through Council action or petition signed by 10% of the last ballots cast in a general election</a:t>
            </a:r>
            <a:endParaRPr lang="en-US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56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753565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Home Rule Powers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19200"/>
            <a:ext cx="8077200" cy="4876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321457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6pPr>
            <a:lvl7pPr marL="642915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7pPr>
            <a:lvl8pPr marL="964372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8pPr>
            <a:lvl9pPr marL="1285829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9pPr>
          </a:lstStyle>
          <a:p>
            <a:pPr algn="l"/>
            <a:endParaRPr lang="en-US" sz="2400" kern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According to the State constitution “a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home rule unit may exercise any power and perform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function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pertaining to its government and affairs including, but not limited to, the power to regulate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the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protection of the public health, safety, morals and welfare; to license; to tax; and to incur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debt”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Powers have been broadly interpreted by the courts.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Restrictions defined in State law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incur debt payable from ad valorem property tax receipts maturing more than 40 years from the time it is incurred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define and provide for the punishment of a felony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have an income or occupation tax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license for revenue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897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39150" cy="838200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Home Rule Legislative Changes</a:t>
            </a:r>
            <a:endParaRPr lang="en-US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Limitation of utility taxes to 5% (same as non-home rule communities)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Referendum approval of real estate transfer tax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Immunity from anti-trust prosecution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Protection from having to rebate tax revenues received from home rule taxes later ruled unconstitutional</a:t>
            </a:r>
          </a:p>
        </p:txBody>
      </p:sp>
    </p:spTree>
    <p:extLst>
      <p:ext uri="{BB962C8B-B14F-4D97-AF65-F5344CB8AC3E}">
        <p14:creationId xmlns:p14="http://schemas.microsoft.com/office/powerpoint/2010/main" val="218632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838200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Local Home Rule Limitations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19200"/>
            <a:ext cx="8077200" cy="4876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321457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6pPr>
            <a:lvl7pPr marL="642915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7pPr>
            <a:lvl8pPr marL="964372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8pPr>
            <a:lvl9pPr marL="1285829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kern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815" y="16764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Downers Grove adopted policy requiring public notification of any pending board action which would constitute a power not available to non-home rule communities, including notice period and public comment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Oakbrook Terrace adopted a tax cap ordinance mirroring the state PTELL (tax cap) law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312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408248"/>
            <a:ext cx="8458200" cy="849546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General Home Rule Powers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19200"/>
            <a:ext cx="8077200" cy="4876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321457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6pPr>
            <a:lvl7pPr marL="642915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7pPr>
            <a:lvl8pPr marL="964372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8pPr>
            <a:lvl9pPr marL="1285829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kern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Borrowing: the ability to issue general obligation bonds without referendum and issuing revenue bonds for creative purposes (economic development, residential mortgage)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Levy: no rate limitations, can raise and lower rates to tailor levy rate categories to fit community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Economic Development: borrowing, imposition of development fees for future infrastructure needs, revise land use, zoning regulations, home rule sales tax rebates</a:t>
            </a:r>
          </a:p>
        </p:txBody>
      </p:sp>
    </p:spTree>
    <p:extLst>
      <p:ext uri="{BB962C8B-B14F-4D97-AF65-F5344CB8AC3E}">
        <p14:creationId xmlns:p14="http://schemas.microsoft.com/office/powerpoint/2010/main" val="199374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7213" y="468131"/>
            <a:ext cx="8458200" cy="827269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General Home Rule Powers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19200"/>
            <a:ext cx="8077200" cy="4876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321457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6pPr>
            <a:lvl7pPr marL="642915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7pPr>
            <a:lvl8pPr marL="964372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8pPr>
            <a:lvl9pPr marL="1285829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kern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798" y="1295400"/>
            <a:ext cx="8915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18565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Government Structure: to adopt, alter or repeal a form of government (upon approval of referendum) including increasing or decreasing size of Council, nonpartisan elections, abolishment of Board of Fire &amp; Police Commissioners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Avoidance of state mandates: unless specifically outlined in the state law creating the mandate, the municipality can negate the law (curfew, for example)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Licensing/Regulation: ability to creatively address problems, examples include regulation of private wells, noise control, regulation of landlord-tenant relations, regulate mobile home park operators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1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864" y="1442768"/>
            <a:ext cx="8229600" cy="4495800"/>
          </a:xfrm>
        </p:spPr>
        <p:txBody>
          <a:bodyPr/>
          <a:lstStyle/>
          <a:p>
            <a:pPr algn="l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Variety of taxes commonly imposed by home rule communities, with rates unrestricted by State law, include: parking, mobile home, gasoline, new motor vehicle, sales tax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Sales tax: applies to general merchandise, not titled items or food/drugs/medical appliances; imposed in 0.25% increments and collected by the IL Department of Revenue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Hotel/motel tax: the City’s tax imposed prior to the elimination of home rule must be used for tourism and economic development; a home rule HMT could be used for general purposes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Real estate transfer tax: existing rates range between $0.50-$10 per $1,000 of property transferred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19200"/>
            <a:ext cx="8077200" cy="48768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321457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6pPr>
            <a:lvl7pPr marL="642915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7pPr>
            <a:lvl8pPr marL="964372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8pPr>
            <a:lvl9pPr marL="1285829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9pPr>
          </a:lstStyle>
          <a:p>
            <a:pPr algn="l"/>
            <a:endParaRPr lang="en-US" sz="2400" kern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685800" y="2590800"/>
            <a:ext cx="8077200" cy="428304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321457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6pPr>
            <a:lvl7pPr marL="642915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7pPr>
            <a:lvl8pPr marL="964372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8pPr>
            <a:lvl9pPr marL="1285829" algn="ctr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/>
              </a:defRPr>
            </a:lvl9pPr>
          </a:lstStyle>
          <a:p>
            <a:pPr algn="l"/>
            <a:endParaRPr lang="en-US" sz="1800" kern="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5864" y="533400"/>
            <a:ext cx="8327136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3" tIns="35713" rIns="35713" bIns="35713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/>
                <a:sym typeface="Gill San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/>
                <a:sym typeface="Gill San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/>
                <a:sym typeface="Gill San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/>
                <a:sym typeface="Gill Sans"/>
              </a:defRPr>
            </a:lvl5pPr>
            <a:lvl6pPr marL="321457" algn="ctr" rtl="0" eaLnBrk="1" fontAlgn="base" hangingPunct="1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/>
                <a:sym typeface="Gill Sans"/>
              </a:defRPr>
            </a:lvl6pPr>
            <a:lvl7pPr marL="642915" algn="ctr" rtl="0" eaLnBrk="1" fontAlgn="base" hangingPunct="1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/>
                <a:sym typeface="Gill Sans"/>
              </a:defRPr>
            </a:lvl7pPr>
            <a:lvl8pPr marL="964372" algn="ctr" rtl="0" eaLnBrk="1" fontAlgn="base" hangingPunct="1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/>
                <a:sym typeface="Gill Sans"/>
              </a:defRPr>
            </a:lvl8pPr>
            <a:lvl9pPr marL="1285829" algn="ctr" rtl="0" eaLnBrk="1" fontAlgn="base" hangingPunct="1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/>
                <a:sym typeface="Gill Sans"/>
              </a:defRPr>
            </a:lvl9pPr>
          </a:lstStyle>
          <a:p>
            <a:pPr algn="l"/>
            <a:r>
              <a:rPr lang="en-US" sz="36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Home Rule Taxing Powers</a:t>
            </a:r>
            <a:endParaRPr lang="en-US" sz="36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16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58063" cy="685800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Home Rule Taxing Powers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5240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Food/beverage tax: similar to HMT, can be imposed without restriction on its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Property Tax: home rule communities are not subject to PTELL (tax caps) and rate limits, rate limits have been a growing problem for the 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Gasoline Tax: municipalities can impose a rate/gallon tax, collected by IL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Dept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Revenue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Tax: tax on purchase of new or used cars, boats or other vehicles, to be collected by the municipality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Charges for Services: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13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CKSTAT TEMPLAT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/>
            <a:sym typeface="Gill Sans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partmental RockStat Template 2017" id="{2DB3CE78-AB51-4247-9A04-547167D1A9A9}" vid="{8F48D4D9-3DB1-4BF7-8D7C-E8ABDFDD8F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>
  <documentManagement>
    <_dlc_DocId xmlns="0b99cf27-999f-4f3f-a1f3-104f5a6ef0d2">SAWQ4S5T3CXV-715-429</_dlc_DocId>
    <_dlc_DocIdUrl xmlns="0b99cf27-999f-4f3f-a1f3-104f5a6ef0d2">
      <Url>http://corweb/rockstat/RockStatWorkgroup/_layouts/DocIdRedir.aspx?ID=SAWQ4S5T3CXV-715-429</Url>
      <Description>SAWQ4S5T3CXV-715-429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23250185791C469E3F9E9A701B01AB" ma:contentTypeVersion="6" ma:contentTypeDescription="Create a new document." ma:contentTypeScope="" ma:versionID="894fd46a57ace919a7f75091e4379317">
  <xsd:schema xmlns:xsd="http://www.w3.org/2001/XMLSchema" xmlns:xs="http://www.w3.org/2001/XMLSchema" xmlns:p="http://schemas.microsoft.com/office/2006/metadata/properties" xmlns:ns2="0b99cf27-999f-4f3f-a1f3-104f5a6ef0d2" targetNamespace="http://schemas.microsoft.com/office/2006/metadata/properties" ma:root="true" ma:fieldsID="745fa379889d9332ccf6214863659740" ns2:_="">
    <xsd:import namespace="0b99cf27-999f-4f3f-a1f3-104f5a6ef0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9cf27-999f-4f3f-a1f3-104f5a6ef0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D75807-007E-4712-9C79-D63C9D58C3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95A666-CEF1-44CD-BB2D-95C4FFBA38D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0B14399-8995-43B4-AB57-05A9B8398FF8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0b99cf27-999f-4f3f-a1f3-104f5a6ef0d2"/>
  </ds:schemaRefs>
</ds:datastoreItem>
</file>

<file path=customXml/itemProps4.xml><?xml version="1.0" encoding="utf-8"?>
<ds:datastoreItem xmlns:ds="http://schemas.openxmlformats.org/officeDocument/2006/customXml" ds:itemID="{BDAC1402-3EE1-4454-BB70-E44066FF57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99cf27-999f-4f3f-a1f3-104f5a6ef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Departmental RockStat Template 2017</Template>
  <TotalTime>4535</TotalTime>
  <Words>747</Words>
  <Application>Microsoft Office PowerPoint</Application>
  <PresentationFormat>On-screen Show (4:3)</PresentationFormat>
  <Paragraphs>56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</vt:lpstr>
      <vt:lpstr>ROCKSTAT TEMPLATE</vt:lpstr>
      <vt:lpstr>  City of Rockford Finance Task Force Home Rule</vt:lpstr>
      <vt:lpstr>Home Rule Overview</vt:lpstr>
      <vt:lpstr>Home Rule Powers</vt:lpstr>
      <vt:lpstr>Home Rule Legislative Changes</vt:lpstr>
      <vt:lpstr>Local Home Rule Limitations</vt:lpstr>
      <vt:lpstr>General Home Rule Powers</vt:lpstr>
      <vt:lpstr>General Home Rule Powers</vt:lpstr>
      <vt:lpstr>PowerPoint Presentation</vt:lpstr>
      <vt:lpstr>Home Rule Taxing Powers</vt:lpstr>
      <vt:lpstr>Rockford Home Rule Impact</vt:lpstr>
      <vt:lpstr>Comparative Community Information</vt:lpstr>
      <vt:lpstr>Home &amp; Tax Bill Compare 3 bedroom, 3 bathroom, approx. 1,800 square feet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Eklund</dc:creator>
  <cp:lastModifiedBy>Heidi Garner</cp:lastModifiedBy>
  <cp:revision>118</cp:revision>
  <dcterms:created xsi:type="dcterms:W3CDTF">2017-05-11T16:35:44Z</dcterms:created>
  <dcterms:modified xsi:type="dcterms:W3CDTF">2017-12-05T16:39:35Z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0x010100C623250185791C469E3F9E9A701B01AB</vt:lpwstr>
  </property>
  <property fmtid="{D5CDD505-2E9C-101B-9397-08002B2CF9AE}" pid="3" name="_dlc_DocIdItemGuid">
    <vt:lpwstr>8d5b01df-aafe-4d8e-8ebd-77856cd15192</vt:lpwstr>
  </property>
</Properties>
</file>